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73" r:id="rId3"/>
    <p:sldId id="381" r:id="rId4"/>
    <p:sldId id="377" r:id="rId5"/>
    <p:sldId id="2579" r:id="rId6"/>
    <p:sldId id="2576" r:id="rId7"/>
    <p:sldId id="2568" r:id="rId8"/>
    <p:sldId id="2578" r:id="rId9"/>
    <p:sldId id="2562" r:id="rId10"/>
    <p:sldId id="2563" r:id="rId11"/>
    <p:sldId id="2564" r:id="rId12"/>
    <p:sldId id="2565" r:id="rId13"/>
    <p:sldId id="2572" r:id="rId14"/>
    <p:sldId id="2575" r:id="rId15"/>
    <p:sldId id="2582" r:id="rId16"/>
    <p:sldId id="2566" r:id="rId17"/>
    <p:sldId id="2567" r:id="rId18"/>
    <p:sldId id="2569" r:id="rId19"/>
    <p:sldId id="2571" r:id="rId20"/>
    <p:sldId id="2574" r:id="rId21"/>
    <p:sldId id="2580" r:id="rId22"/>
    <p:sldId id="2581" r:id="rId23"/>
    <p:sldId id="2559" r:id="rId24"/>
    <p:sldId id="1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6993AF-BCF5-4AA0-B1F2-AEDBEEA10468}" name="Maggie Petrella" initials="MP" userId="S::mpetrella@thehatchergroup.com::80c23c12-44d2-43cb-bcef-287d274b129e" providerId="AD"/>
  <p188:author id="{ADADE5E6-B8D9-353B-2408-120ACFDCC41F}" name="Sami Ghani" initials="SG" userId="S::sghani@thehatchergroup.com::d08a32d1-5d7f-4748-9601-726e754bc27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Buckley" initials="AB" lastIdx="48" clrIdx="0">
    <p:extLst>
      <p:ext uri="{19B8F6BF-5375-455C-9EA6-DF929625EA0E}">
        <p15:presenceInfo xmlns:p15="http://schemas.microsoft.com/office/powerpoint/2012/main" userId="S::abuckley@thehatchergroup.com::fd220f65-0a98-480f-9138-e12e770ece51" providerId="AD"/>
      </p:ext>
    </p:extLst>
  </p:cmAuthor>
  <p:cmAuthor id="2" name="Andrea Ruggirello" initials="AR" lastIdx="16" clrIdx="1">
    <p:extLst>
      <p:ext uri="{19B8F6BF-5375-455C-9EA6-DF929625EA0E}">
        <p15:presenceInfo xmlns:p15="http://schemas.microsoft.com/office/powerpoint/2012/main" userId="Andrea Ruggirello" providerId="None"/>
      </p:ext>
    </p:extLst>
  </p:cmAuthor>
  <p:cmAuthor id="3" name="Andrea Ruggirello" initials="AR [2]" lastIdx="27" clrIdx="2">
    <p:extLst>
      <p:ext uri="{19B8F6BF-5375-455C-9EA6-DF929625EA0E}">
        <p15:presenceInfo xmlns:p15="http://schemas.microsoft.com/office/powerpoint/2012/main" userId="S::aruggirello@thehatchergroup.com::0c07d5a4-d66f-4436-b926-f1cbab7e26dd" providerId="AD"/>
      </p:ext>
    </p:extLst>
  </p:cmAuthor>
  <p:cmAuthor id="4" name="Heather Norris" initials="HN" lastIdx="2" clrIdx="3">
    <p:extLst>
      <p:ext uri="{19B8F6BF-5375-455C-9EA6-DF929625EA0E}">
        <p15:presenceInfo xmlns:p15="http://schemas.microsoft.com/office/powerpoint/2012/main" userId="S::hnorris@thehatchergroup.com::dd2930f8-4347-486e-aebf-08c317550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4472C4"/>
    <a:srgbClr val="339933"/>
    <a:srgbClr val="D0252A"/>
    <a:srgbClr val="FFC000"/>
    <a:srgbClr val="031B84"/>
    <a:srgbClr val="D2DAFE"/>
    <a:srgbClr val="B9C6FD"/>
    <a:srgbClr val="E6EBFE"/>
    <a:srgbClr val="607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353AF-F4AC-4371-AA6B-7853FF7E36C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CD95B-7275-4119-A0FC-4EB7CD5C0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28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86351-03BE-48D2-A826-2CBFC35AC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41ECA-03B1-4C60-84B2-BB1CFE91B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36F75-F0FA-41EE-AFE9-5396BA7B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9DCB5-8B9B-4E00-BA22-ED6068323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AA436-2E83-4BDE-A288-E4C9074B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0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67520-B19C-42BE-A314-470447FC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15AA2-AB1C-487F-A5ED-DA91A889B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FD0F7-A6C9-4DEB-B97E-21A127D3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4C378-1F21-4CD7-86F4-87EA261A6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091DF-37F2-4D5F-AF4C-7F964B66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7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05249F-B244-4F5A-8906-AA2FD4FA7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F0262-55F6-43EA-AFB5-A0C4FA1A0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110EA-04B7-4482-9E6E-58049B07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F6F7D-184B-482E-A3D1-DA96F961E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E1E13-C3E5-4902-96B8-2B090D1E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50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4FB9C7-96AB-8E4C-8B24-9EB3C4015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FB8936-6462-EC45-B2B5-1B27827D76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22" y="883807"/>
            <a:ext cx="2714727" cy="453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C91C7-9229-3E4C-B3A1-8295D1D0CB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87174" y="1369665"/>
            <a:ext cx="498475" cy="4257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A5838C-57A4-B84B-B18D-21FAB5C2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2949299"/>
            <a:ext cx="10515600" cy="6093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b="1" i="0">
                <a:solidFill>
                  <a:schemeClr val="bg1"/>
                </a:solidFill>
                <a:latin typeface="Visby CF Heavy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27426B-4C87-DD40-9604-8BEEDD7D8B36}"/>
              </a:ext>
            </a:extLst>
          </p:cNvPr>
          <p:cNvPicPr preferRelativeResize="0"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622" y="2117655"/>
            <a:ext cx="685800" cy="45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9A2A2-2664-5D47-8E80-EFA5E8EF40B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97622" y="5341910"/>
            <a:ext cx="7984964" cy="7567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2F32E1-6F3F-6A4B-995D-6FCD35CA2DC2}"/>
              </a:ext>
            </a:extLst>
          </p:cNvPr>
          <p:cNvSpPr/>
          <p:nvPr userDrawn="1"/>
        </p:nvSpPr>
        <p:spPr>
          <a:xfrm>
            <a:off x="209725" y="5974193"/>
            <a:ext cx="687897" cy="687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23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F953CA-D9DD-9645-8EB7-EF92EF3B096D}"/>
              </a:ext>
            </a:extLst>
          </p:cNvPr>
          <p:cNvSpPr/>
          <p:nvPr userDrawn="1"/>
        </p:nvSpPr>
        <p:spPr>
          <a:xfrm>
            <a:off x="4927" y="-3696"/>
            <a:ext cx="12187706" cy="6857999"/>
          </a:xfrm>
          <a:prstGeom prst="rect">
            <a:avLst/>
          </a:prstGeom>
          <a:solidFill>
            <a:srgbClr val="47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28D1FB-E7D3-5B48-BF94-62EA179FDF93}"/>
              </a:ext>
            </a:extLst>
          </p:cNvPr>
          <p:cNvSpPr/>
          <p:nvPr userDrawn="1"/>
        </p:nvSpPr>
        <p:spPr>
          <a:xfrm>
            <a:off x="204952" y="189186"/>
            <a:ext cx="11784724" cy="6479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BE2034C-17A8-0A48-B121-1DDD4D887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87" t="2601" r="9612" b="2595"/>
          <a:stretch/>
        </p:blipFill>
        <p:spPr>
          <a:xfrm>
            <a:off x="10290116" y="182042"/>
            <a:ext cx="1704076" cy="65016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ABBCAA1-AF60-FF40-8ABB-931E06135912}"/>
              </a:ext>
            </a:extLst>
          </p:cNvPr>
          <p:cNvSpPr/>
          <p:nvPr userDrawn="1"/>
        </p:nvSpPr>
        <p:spPr>
          <a:xfrm>
            <a:off x="11687014" y="1362330"/>
            <a:ext cx="498475" cy="4257922"/>
          </a:xfrm>
          <a:prstGeom prst="rect">
            <a:avLst/>
          </a:prstGeom>
          <a:solidFill>
            <a:srgbClr val="031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C207FB-F75E-D444-93EB-D3DCA1D6B254}"/>
              </a:ext>
            </a:extLst>
          </p:cNvPr>
          <p:cNvSpPr/>
          <p:nvPr userDrawn="1"/>
        </p:nvSpPr>
        <p:spPr>
          <a:xfrm>
            <a:off x="202324" y="2024001"/>
            <a:ext cx="687897" cy="687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A78E46-BAAD-454F-AC2C-58180E6688E5}"/>
              </a:ext>
            </a:extLst>
          </p:cNvPr>
          <p:cNvSpPr/>
          <p:nvPr userDrawn="1"/>
        </p:nvSpPr>
        <p:spPr>
          <a:xfrm>
            <a:off x="897622" y="4198722"/>
            <a:ext cx="688250" cy="45720"/>
          </a:xfrm>
          <a:prstGeom prst="rect">
            <a:avLst/>
          </a:prstGeom>
          <a:solidFill>
            <a:srgbClr val="FFB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E27E2A-0D7E-BD4D-9AA7-FC22A86E39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22" y="1000455"/>
            <a:ext cx="8719127" cy="79978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636FCD6-33DE-A746-94B4-E4ECA697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84" y="4546713"/>
            <a:ext cx="8541875" cy="6093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b="1" i="0">
                <a:solidFill>
                  <a:srgbClr val="031B84"/>
                </a:solidFill>
                <a:latin typeface="Visby CF Extra 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3856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and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E1B5956B-EAA3-DC4F-9CA3-78E52508929D}"/>
              </a:ext>
            </a:extLst>
          </p:cNvPr>
          <p:cNvSpPr txBox="1">
            <a:spLocks/>
          </p:cNvSpPr>
          <p:nvPr userDrawn="1"/>
        </p:nvSpPr>
        <p:spPr>
          <a:xfrm>
            <a:off x="1074075" y="2413056"/>
            <a:ext cx="9272191" cy="312916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rgbClr val="4766FF"/>
              </a:solidFill>
              <a:latin typeface="Visby CF Extra Bold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DB9FE0-01E4-584A-9DA7-9921BD2A69DE}"/>
              </a:ext>
            </a:extLst>
          </p:cNvPr>
          <p:cNvSpPr/>
          <p:nvPr userDrawn="1"/>
        </p:nvSpPr>
        <p:spPr>
          <a:xfrm>
            <a:off x="0" y="6170103"/>
            <a:ext cx="687897" cy="687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7B2DB-B6FD-5C49-822E-FAAE62021174}"/>
              </a:ext>
            </a:extLst>
          </p:cNvPr>
          <p:cNvSpPr txBox="1"/>
          <p:nvPr userDrawn="1"/>
        </p:nvSpPr>
        <p:spPr>
          <a:xfrm>
            <a:off x="11658598" y="6441620"/>
            <a:ext cx="533380" cy="4163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260E2A6B-A809-4840-BF14-8648BC0BDF87}" type="slidenum">
              <a:rPr lang="id-ID" sz="1000" b="1" strike="noStrike" spc="0" smtClean="0">
                <a:solidFill>
                  <a:srgbClr val="4766FF"/>
                </a:solidFill>
                <a:latin typeface="Visby CF Extra Bold" pitchFamily="2" charset="77"/>
                <a:ea typeface="Open Sans Semibold" panose="020B0706030804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000" b="1" strike="noStrike" spc="0" dirty="0">
              <a:solidFill>
                <a:srgbClr val="4766FF"/>
              </a:solidFill>
              <a:latin typeface="Visby CF Extra Bold" pitchFamily="2" charset="77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8CF826-9B63-AD4C-95EE-1FC37ECDD8D8}"/>
              </a:ext>
            </a:extLst>
          </p:cNvPr>
          <p:cNvCxnSpPr/>
          <p:nvPr userDrawn="1"/>
        </p:nvCxnSpPr>
        <p:spPr>
          <a:xfrm>
            <a:off x="11658598" y="0"/>
            <a:ext cx="0" cy="6858000"/>
          </a:xfrm>
          <a:prstGeom prst="line">
            <a:avLst/>
          </a:prstGeom>
          <a:ln>
            <a:solidFill>
              <a:srgbClr val="4766FF">
                <a:alpha val="4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31773E0-86E6-F348-844B-C6BB67FF83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12168" y="151532"/>
            <a:ext cx="226241" cy="2076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5A8E11-4D6B-E049-975E-3088F427AB1E}"/>
              </a:ext>
            </a:extLst>
          </p:cNvPr>
          <p:cNvCxnSpPr>
            <a:cxnSpLocks/>
          </p:cNvCxnSpPr>
          <p:nvPr userDrawn="1"/>
        </p:nvCxnSpPr>
        <p:spPr>
          <a:xfrm>
            <a:off x="11742408" y="6441621"/>
            <a:ext cx="365760" cy="0"/>
          </a:xfrm>
          <a:prstGeom prst="line">
            <a:avLst/>
          </a:prstGeom>
          <a:ln w="12700">
            <a:solidFill>
              <a:srgbClr val="FFB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ED306E-F889-6548-8288-5BDEF96AD66C}"/>
              </a:ext>
            </a:extLst>
          </p:cNvPr>
          <p:cNvSpPr txBox="1"/>
          <p:nvPr userDrawn="1"/>
        </p:nvSpPr>
        <p:spPr>
          <a:xfrm rot="16200000">
            <a:off x="10601747" y="4901577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kern="1000" dirty="0">
                <a:solidFill>
                  <a:srgbClr val="031B84"/>
                </a:solidFill>
                <a:latin typeface="Visby CF Extra Bold" pitchFamily="2" charset="77"/>
                <a:cs typeface="Arial" panose="020B0604020202020204" pitchFamily="34" charset="0"/>
              </a:rPr>
              <a:t>HATCHER   |   </a:t>
            </a:r>
            <a:endParaRPr lang="en-US" sz="800" kern="1000" dirty="0">
              <a:solidFill>
                <a:srgbClr val="031B84"/>
              </a:solidFill>
              <a:latin typeface="Visby CF Medium" pitchFamily="2" charset="77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8A672D-7DB3-9A47-9DCF-E85F5D632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0"/>
            <a:ext cx="6131503" cy="4431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sz="3200" b="1" i="0">
                <a:solidFill>
                  <a:srgbClr val="031B84"/>
                </a:solidFill>
                <a:latin typeface="Visby CF Extra 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CEFA00E-7F24-C745-8D93-DB827A515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622" y="1828800"/>
            <a:ext cx="10515600" cy="171258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buClr>
                <a:srgbClr val="4766FF"/>
              </a:buClr>
              <a:defRPr b="0" i="0">
                <a:solidFill>
                  <a:schemeClr val="tx1"/>
                </a:solidFill>
                <a:latin typeface="Corporative Slab" pitchFamily="2" charset="77"/>
              </a:defRPr>
            </a:lvl1pPr>
            <a:lvl2pPr>
              <a:spcAft>
                <a:spcPts val="600"/>
              </a:spcAft>
              <a:buClr>
                <a:srgbClr val="4766FF"/>
              </a:buClr>
              <a:defRPr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buClr>
                <a:srgbClr val="4766FF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4766FF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4766FF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457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FFFA-FE14-428D-875C-9591561A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C80D5-0E2A-466C-B955-6BD240FFB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A65D3-84B2-441B-8B1B-07E411E5B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96582-5B15-40D6-A5EE-48865FE9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73262-E839-44A1-B7AE-54583749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71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A5F9-769F-49A0-BCD6-6B79929C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C53C-9A48-4982-A7F9-BEFD53F94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BE61D-DC97-4153-B7AE-AFC02219C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68673-AC1F-4E34-AF63-E0FA7D11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06E65-1F9E-4B57-8C1B-E3525C12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EB72-308F-41C0-8301-7C4E845FB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16E34-9623-459C-AFB8-E69DB105F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B727B-2ACB-42DF-B272-B1D04E079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02F3B-2F84-401C-98D0-7FFAB66E6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ABAE6-B07C-43A9-84B9-14D90054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B1EDD-91C3-40BE-94AA-19015E0B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64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E0E18-7553-412C-A58F-42372CD9A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92716-5111-48C7-B9FC-0A7F822E2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2FA41-DB15-4936-A9E1-1DCE03B0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7B9BFB-F470-499E-B831-B214A5717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04FF33-6DB1-4B3C-BE54-1DB90E277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7F035-2F83-4FF0-86B7-D9B81ECA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21EEB8-F22E-4EFE-9DD3-499208CB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C1DF05-E4B4-4D2A-B6EA-7E1E3502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6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E1D02-FC60-439D-8AEA-713AB204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307FFC-C795-4EA6-B848-2552B1DCC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F537F4-C05D-4C01-ADCD-061D24BB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AA1AC-8C5B-428C-94BD-792577D5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0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45AE6-509A-4F04-9CC8-8FDB4C5F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D3858-5496-4154-B821-556BBA42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D22B1-5C9F-41EA-ADDD-D75E431E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3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42C9-C5AC-4B4C-9E1B-847F35428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18B75-C8E5-4489-BECA-F3503288E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13C93-1A7B-4F36-A423-ED1582C0D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E4C10-C685-4165-9ACF-CFF9D247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F308A-24DE-4657-A3FD-9E1058ED6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B0C99-43ED-43FB-8FFA-5E52AA5D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3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5CD01-16ED-4A2B-B4AC-E1CA82F6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C7AB7-6755-4AA5-8DB6-0DCB385A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920B1-FB37-4372-A968-49DE7E867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903E9-CDE7-4D46-9713-911A754A3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9641-17F1-4399-8A30-4F7F57D6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AE46F-AB13-4CAD-9074-A0647D21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9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3448F5-A046-459E-86D4-2863E155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3697A-F92C-4808-AD1A-658833C02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A4F56-D228-42EF-B431-49489D19B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F2E12-EEA3-4D06-B5BC-5BE5F9185D0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D7116-651D-424F-8887-A3B5070B0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D2997-8DE9-49A0-880F-EA35374F5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B7E28-535B-497F-A10C-A37F3DC2D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3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1BCD-BE8F-7D48-8EC0-8B074034C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45" y="2427777"/>
            <a:ext cx="10699799" cy="726353"/>
          </a:xfrm>
        </p:spPr>
        <p:txBody>
          <a:bodyPr wrap="square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800" dirty="0">
                <a:latin typeface="Visby CF Extra Bold" pitchFamily="2" charset="77"/>
              </a:rPr>
              <a:t>The State of Social Media</a:t>
            </a:r>
            <a:endParaRPr lang="en-US" sz="4800" dirty="0">
              <a:latin typeface="Visby CF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36F827-318C-3C4B-A9F5-DF22B89D7D60}"/>
              </a:ext>
            </a:extLst>
          </p:cNvPr>
          <p:cNvSpPr/>
          <p:nvPr/>
        </p:nvSpPr>
        <p:spPr>
          <a:xfrm>
            <a:off x="890221" y="4651187"/>
            <a:ext cx="1187826" cy="246221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Visby CF Medium" pitchFamily="2" charset="77"/>
              </a:rPr>
              <a:t>July 16,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4C9BA-3C10-C842-937A-9A463A1475E2}"/>
              </a:ext>
            </a:extLst>
          </p:cNvPr>
          <p:cNvSpPr txBox="1"/>
          <p:nvPr/>
        </p:nvSpPr>
        <p:spPr>
          <a:xfrm>
            <a:off x="1333850" y="11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6EE157-9B05-034A-8175-5FF8603AF57F}"/>
              </a:ext>
            </a:extLst>
          </p:cNvPr>
          <p:cNvSpPr/>
          <p:nvPr/>
        </p:nvSpPr>
        <p:spPr>
          <a:xfrm>
            <a:off x="202324" y="4957572"/>
            <a:ext cx="687897" cy="687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4E2B07-E040-3243-8CB8-AE9ED967DB1A}"/>
              </a:ext>
            </a:extLst>
          </p:cNvPr>
          <p:cNvSpPr txBox="1">
            <a:spLocks/>
          </p:cNvSpPr>
          <p:nvPr/>
        </p:nvSpPr>
        <p:spPr>
          <a:xfrm>
            <a:off x="890221" y="3195295"/>
            <a:ext cx="10515600" cy="128240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Visby CF Heavy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000" b="0" dirty="0">
                <a:latin typeface="Visby CF Medium" pitchFamily="2" charset="77"/>
              </a:rPr>
              <a:t>Cutting Through the Noise and Reaching Your Audience Online in 2022 </a:t>
            </a:r>
          </a:p>
        </p:txBody>
      </p:sp>
    </p:spTree>
    <p:extLst>
      <p:ext uri="{BB962C8B-B14F-4D97-AF65-F5344CB8AC3E}">
        <p14:creationId xmlns:p14="http://schemas.microsoft.com/office/powerpoint/2010/main" val="3800510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Instagram in 2022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2" y="1755059"/>
            <a:ext cx="4798327" cy="323562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Instagram is used by all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Skews young, but formerly biased heavily towards young people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Used by students, parents, community members, educators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Communicating through Reels and Stories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91% of users watch video weekly on the app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Allows more frequent posting, higher engagement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Average engagement rate of 0.67%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The role of paid content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5F58B-B5F7-899A-900A-359AA8778CA4}"/>
              </a:ext>
            </a:extLst>
          </p:cNvPr>
          <p:cNvSpPr txBox="1">
            <a:spLocks/>
          </p:cNvSpPr>
          <p:nvPr/>
        </p:nvSpPr>
        <p:spPr>
          <a:xfrm>
            <a:off x="6305550" y="6691480"/>
            <a:ext cx="4798327" cy="1526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/>
              <a:t>Alexander </a:t>
            </a:r>
            <a:r>
              <a:rPr lang="en-US" sz="1100" i="1" dirty="0" err="1"/>
              <a:t>Shatov</a:t>
            </a:r>
            <a:r>
              <a:rPr lang="en-US" sz="1100" i="1" dirty="0"/>
              <a:t>, </a:t>
            </a:r>
            <a:r>
              <a:rPr lang="en-US" sz="1100" i="1" dirty="0" err="1"/>
              <a:t>Unsplash</a:t>
            </a:r>
            <a:endParaRPr lang="en-US" sz="11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EDEC2-6978-88F5-D466-285F4449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r="19661"/>
          <a:stretch/>
        </p:blipFill>
        <p:spPr bwMode="auto">
          <a:xfrm>
            <a:off x="6305550" y="0"/>
            <a:ext cx="5372100" cy="66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324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Twitter in 2022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2" y="1755059"/>
            <a:ext cx="4798327" cy="212045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Engagement rate is low, with a caveat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0.04% engagement rate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Platform is engaged with different than Facebook and Instagram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Average page posts five times weekly</a:t>
            </a:r>
            <a:endParaRPr lang="en-US" sz="1400" dirty="0">
              <a:solidFill>
                <a:schemeClr val="tx1"/>
              </a:solidFill>
              <a:latin typeface="Corporative Slab" panose="00000500000000000000" pitchFamily="50" charset="0"/>
              <a:cs typeface="Calibri Light"/>
            </a:endParaRP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Role for a district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Most public-facing platform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5F58B-B5F7-899A-900A-359AA8778CA4}"/>
              </a:ext>
            </a:extLst>
          </p:cNvPr>
          <p:cNvSpPr txBox="1">
            <a:spLocks/>
          </p:cNvSpPr>
          <p:nvPr/>
        </p:nvSpPr>
        <p:spPr>
          <a:xfrm>
            <a:off x="6305550" y="6691480"/>
            <a:ext cx="4798327" cy="1526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/>
              <a:t>Alexander </a:t>
            </a:r>
            <a:r>
              <a:rPr lang="en-US" sz="1100" i="1" dirty="0" err="1"/>
              <a:t>Shatov</a:t>
            </a:r>
            <a:r>
              <a:rPr lang="en-US" sz="1100" i="1" dirty="0"/>
              <a:t>, </a:t>
            </a:r>
            <a:r>
              <a:rPr lang="en-US" sz="1100" i="1" dirty="0" err="1"/>
              <a:t>Unsplash</a:t>
            </a:r>
            <a:endParaRPr lang="en-US" sz="11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EDEC2-6978-88F5-D466-285F4449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r="19661"/>
          <a:stretch/>
        </p:blipFill>
        <p:spPr bwMode="auto">
          <a:xfrm>
            <a:off x="6305550" y="0"/>
            <a:ext cx="5372100" cy="66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TikTok in 2022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2" y="1755059"/>
            <a:ext cx="4798327" cy="19265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Requirements for success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Audience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Collateral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Consistency</a:t>
            </a:r>
            <a:endParaRPr lang="en-US" sz="1400" dirty="0">
              <a:solidFill>
                <a:schemeClr val="tx1"/>
              </a:solidFill>
              <a:latin typeface="Corporative Slab" panose="00000500000000000000" pitchFamily="50" charset="0"/>
              <a:cs typeface="Calibri Light"/>
            </a:endParaRP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Reaching students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Is it right for us?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5F58B-B5F7-899A-900A-359AA8778CA4}"/>
              </a:ext>
            </a:extLst>
          </p:cNvPr>
          <p:cNvSpPr txBox="1">
            <a:spLocks/>
          </p:cNvSpPr>
          <p:nvPr/>
        </p:nvSpPr>
        <p:spPr>
          <a:xfrm>
            <a:off x="6305550" y="6691480"/>
            <a:ext cx="4798327" cy="1526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/>
              <a:t>Alexander </a:t>
            </a:r>
            <a:r>
              <a:rPr lang="en-US" sz="1100" i="1" dirty="0" err="1"/>
              <a:t>Shatov</a:t>
            </a:r>
            <a:r>
              <a:rPr lang="en-US" sz="1100" i="1" dirty="0"/>
              <a:t>, </a:t>
            </a:r>
            <a:r>
              <a:rPr lang="en-US" sz="1100" i="1" dirty="0" err="1"/>
              <a:t>Unsplash</a:t>
            </a:r>
            <a:endParaRPr lang="en-US" sz="11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EDEC2-6978-88F5-D466-285F4449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r="19661"/>
          <a:stretch/>
        </p:blipFill>
        <p:spPr bwMode="auto">
          <a:xfrm>
            <a:off x="6305550" y="0"/>
            <a:ext cx="5372100" cy="66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93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/>
              <a:t>Email </a:t>
            </a:r>
            <a:r>
              <a:rPr lang="en-US" dirty="0"/>
              <a:t>in 2022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2" y="1755059"/>
            <a:ext cx="4798327" cy="271959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Still one of the best ways to share information with an interested audience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Types of email constituencies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Parents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Staff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Community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Opportunity to highlight diverse voices and specialize content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Limits of the platform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5F58B-B5F7-899A-900A-359AA8778CA4}"/>
              </a:ext>
            </a:extLst>
          </p:cNvPr>
          <p:cNvSpPr txBox="1">
            <a:spLocks/>
          </p:cNvSpPr>
          <p:nvPr/>
        </p:nvSpPr>
        <p:spPr>
          <a:xfrm>
            <a:off x="6305550" y="6691480"/>
            <a:ext cx="4798327" cy="1526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/>
              <a:t>Alexander </a:t>
            </a:r>
            <a:r>
              <a:rPr lang="en-US" sz="1100" i="1" dirty="0" err="1"/>
              <a:t>Shatov</a:t>
            </a:r>
            <a:r>
              <a:rPr lang="en-US" sz="1100" i="1" dirty="0"/>
              <a:t>, </a:t>
            </a:r>
            <a:r>
              <a:rPr lang="en-US" sz="1100" i="1" dirty="0" err="1"/>
              <a:t>Unsplash</a:t>
            </a:r>
            <a:endParaRPr lang="en-US" sz="11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EDEC2-6978-88F5-D466-285F4449A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6" r="18062"/>
          <a:stretch/>
        </p:blipFill>
        <p:spPr bwMode="auto">
          <a:xfrm>
            <a:off x="6305550" y="0"/>
            <a:ext cx="5372100" cy="66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177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Offline Communications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2" y="1755059"/>
            <a:ext cx="4798327" cy="149310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Text messaging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Printouts</a:t>
            </a:r>
            <a:endParaRPr lang="en-US" sz="1600" dirty="0">
              <a:solidFill>
                <a:schemeClr val="tx1"/>
              </a:solidFill>
              <a:latin typeface="Corporative Slab" panose="00000500000000000000" pitchFamily="50" charset="0"/>
              <a:cs typeface="Calibri Light"/>
            </a:endParaRP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In person communication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Recognize when direct communication is essential for a situation, group, or topic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5F58B-B5F7-899A-900A-359AA8778CA4}"/>
              </a:ext>
            </a:extLst>
          </p:cNvPr>
          <p:cNvSpPr txBox="1">
            <a:spLocks/>
          </p:cNvSpPr>
          <p:nvPr/>
        </p:nvSpPr>
        <p:spPr>
          <a:xfrm>
            <a:off x="6305550" y="6691480"/>
            <a:ext cx="4798327" cy="1526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/>
              <a:t>Zackary Drucker, The Gender Spectrum Collection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EDEC2-6978-88F5-D466-285F4449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2" r="23062"/>
          <a:stretch/>
        </p:blipFill>
        <p:spPr bwMode="auto">
          <a:xfrm>
            <a:off x="6305550" y="0"/>
            <a:ext cx="5372100" cy="66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536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Overcoming 2022 Noise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2" y="1755059"/>
            <a:ext cx="4798327" cy="38973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Election year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Constant political/social issue discussions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Loud, aggressive, conflict-related content succeeds online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Tactics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Paid social, where available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Potential power of groups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Short, informal video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Community and staff buy-in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Owning the narrative online just by being there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Prioritizing regular content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Offering reprieve from overwhelming content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5F58B-B5F7-899A-900A-359AA8778CA4}"/>
              </a:ext>
            </a:extLst>
          </p:cNvPr>
          <p:cNvSpPr txBox="1">
            <a:spLocks/>
          </p:cNvSpPr>
          <p:nvPr/>
        </p:nvSpPr>
        <p:spPr>
          <a:xfrm>
            <a:off x="6305550" y="6691480"/>
            <a:ext cx="4798327" cy="1526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/>
              <a:t>Timon </a:t>
            </a:r>
            <a:r>
              <a:rPr lang="en-US" sz="1100" i="1" dirty="0" err="1"/>
              <a:t>Studler</a:t>
            </a:r>
            <a:r>
              <a:rPr lang="en-US" sz="1100" i="1" dirty="0"/>
              <a:t>, </a:t>
            </a:r>
            <a:r>
              <a:rPr lang="en-US" sz="1100" i="1" dirty="0" err="1"/>
              <a:t>Unsplash</a:t>
            </a:r>
            <a:endParaRPr lang="en-US" sz="11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EDEC2-6978-88F5-D466-285F4449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4" b="8764"/>
          <a:stretch/>
        </p:blipFill>
        <p:spPr bwMode="auto">
          <a:xfrm>
            <a:off x="6305550" y="0"/>
            <a:ext cx="5372100" cy="66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55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6BB3-C974-9047-AD79-29E822F2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84" y="4546713"/>
            <a:ext cx="8541875" cy="1218795"/>
          </a:xfrm>
        </p:spPr>
        <p:txBody>
          <a:bodyPr/>
          <a:lstStyle/>
          <a:p>
            <a:r>
              <a:rPr lang="en-US" dirty="0"/>
              <a:t>District</a:t>
            </a:r>
            <a:br>
              <a:rPr lang="en-US" dirty="0"/>
            </a:br>
            <a:r>
              <a:rPr lang="en-US" dirty="0"/>
              <a:t>Examples</a:t>
            </a:r>
            <a:endParaRPr lang="en-US" b="0" dirty="0">
              <a:latin typeface="Visby C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7009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A Decade of Growth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55A7846-46EB-4333-64FF-BC64FC92B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102198"/>
              </p:ext>
            </p:extLst>
          </p:nvPr>
        </p:nvGraphicFramePr>
        <p:xfrm>
          <a:off x="897621" y="1824237"/>
          <a:ext cx="10246632" cy="4473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5544">
                  <a:extLst>
                    <a:ext uri="{9D8B030D-6E8A-4147-A177-3AD203B41FA5}">
                      <a16:colId xmlns:a16="http://schemas.microsoft.com/office/drawing/2014/main" val="1353429213"/>
                    </a:ext>
                  </a:extLst>
                </a:gridCol>
                <a:gridCol w="3415544">
                  <a:extLst>
                    <a:ext uri="{9D8B030D-6E8A-4147-A177-3AD203B41FA5}">
                      <a16:colId xmlns:a16="http://schemas.microsoft.com/office/drawing/2014/main" val="3552063909"/>
                    </a:ext>
                  </a:extLst>
                </a:gridCol>
                <a:gridCol w="3415544">
                  <a:extLst>
                    <a:ext uri="{9D8B030D-6E8A-4147-A177-3AD203B41FA5}">
                      <a16:colId xmlns:a16="http://schemas.microsoft.com/office/drawing/2014/main" val="2453245228"/>
                    </a:ext>
                  </a:extLst>
                </a:gridCol>
              </a:tblGrid>
              <a:tr h="745615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 Twitter Followers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 Twitter Followers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22602"/>
                  </a:ext>
                </a:extLst>
              </a:tr>
              <a:tr h="745615">
                <a:tc>
                  <a:txBody>
                    <a:bodyPr/>
                    <a:lstStyle/>
                    <a:p>
                      <a:r>
                        <a:rPr lang="en-US" b="1" dirty="0"/>
                        <a:t>Boston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147616"/>
                  </a:ext>
                </a:extLst>
              </a:tr>
              <a:tr h="745615">
                <a:tc>
                  <a:txBody>
                    <a:bodyPr/>
                    <a:lstStyle/>
                    <a:p>
                      <a:r>
                        <a:rPr lang="en-US" b="1" dirty="0"/>
                        <a:t>Chicago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89,700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343363"/>
                  </a:ext>
                </a:extLst>
              </a:tr>
              <a:tr h="745615">
                <a:tc>
                  <a:txBody>
                    <a:bodyPr/>
                    <a:lstStyle/>
                    <a:p>
                      <a:r>
                        <a:rPr lang="en-US" b="1" dirty="0"/>
                        <a:t>Houston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4,808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166,200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083651"/>
                  </a:ext>
                </a:extLst>
              </a:tr>
              <a:tr h="745615">
                <a:tc>
                  <a:txBody>
                    <a:bodyPr/>
                    <a:lstStyle/>
                    <a:p>
                      <a:r>
                        <a:rPr lang="en-US" b="1" dirty="0"/>
                        <a:t>Jefferson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2,503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118,700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17379"/>
                  </a:ext>
                </a:extLst>
              </a:tr>
              <a:tr h="745615">
                <a:tc>
                  <a:txBody>
                    <a:bodyPr/>
                    <a:lstStyle/>
                    <a:p>
                      <a:r>
                        <a:rPr lang="en-US" b="1" dirty="0"/>
                        <a:t>Los Angeles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4,335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665859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6A35FD26-1CE2-68DD-1E80-6FA75ACB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992" y="382906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38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Houston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3" y="1755059"/>
            <a:ext cx="3771776" cy="228613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Strong example of conveying relevant information about big picture news</a:t>
            </a:r>
          </a:p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Thread highlighting American Rescue Act press conference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Uses appropriate hashtags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Tags internal and external handles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Strong visual content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89276-A35B-B318-F7A6-4D6508751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226" y="0"/>
            <a:ext cx="6836678" cy="684634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AF5B10D-5D3D-0EFA-B40B-BEB2F5CD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9" y="819094"/>
            <a:ext cx="6477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752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Los Angeles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3" y="1755059"/>
            <a:ext cx="3771776" cy="215167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Post speaking directly to target audience of people most likely to follow on Facebook</a:t>
            </a:r>
          </a:p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Simple, but eye-catching graphic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Hashtag use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Branding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Doesn’t have same utility as on Twitter, and that’s ok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89276-A35B-B318-F7A6-4D6508751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050" y="0"/>
            <a:ext cx="5546960" cy="684634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8C470F9-B3D8-A9E5-9E6A-790CA32E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9" y="819094"/>
            <a:ext cx="6477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98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Agenda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2" y="1755059"/>
            <a:ext cx="4798327" cy="3228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Introduction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porative Slab" panose="00000500000000000000" pitchFamily="50" charset="0"/>
                <a:cs typeface="Calibri Light"/>
              </a:rPr>
              <a:t>The Past, Present, and Future of Social Media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porative Slab" panose="00000500000000000000" pitchFamily="50" charset="0"/>
                <a:cs typeface="Calibri Light"/>
              </a:rPr>
              <a:t>District Examples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porative Slab" panose="00000500000000000000" pitchFamily="50" charset="0"/>
                <a:cs typeface="Calibri Light"/>
              </a:rPr>
              <a:t>Helping You Share Your ARP Stories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porative Slab" panose="00000500000000000000" pitchFamily="50" charset="0"/>
                <a:cs typeface="Calibri Light"/>
              </a:rPr>
              <a:t>Q&amp;A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5F58B-B5F7-899A-900A-359AA8778CA4}"/>
              </a:ext>
            </a:extLst>
          </p:cNvPr>
          <p:cNvSpPr txBox="1">
            <a:spLocks/>
          </p:cNvSpPr>
          <p:nvPr/>
        </p:nvSpPr>
        <p:spPr>
          <a:xfrm>
            <a:off x="6305550" y="6691480"/>
            <a:ext cx="4798327" cy="1526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/>
              <a:t>Sara </a:t>
            </a:r>
            <a:r>
              <a:rPr lang="en-US" sz="1100" i="1" dirty="0" err="1"/>
              <a:t>Kurfeß</a:t>
            </a:r>
            <a:r>
              <a:rPr lang="en-US" sz="1100" i="1" dirty="0"/>
              <a:t>, </a:t>
            </a:r>
            <a:r>
              <a:rPr lang="en-US" sz="1100" i="1" dirty="0" err="1"/>
              <a:t>Unsplash</a:t>
            </a:r>
            <a:endParaRPr lang="en-US" sz="11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EDEC2-6978-88F5-D466-285F4449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9" b="8799"/>
          <a:stretch/>
        </p:blipFill>
        <p:spPr bwMode="auto">
          <a:xfrm>
            <a:off x="6305550" y="0"/>
            <a:ext cx="5372100" cy="66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97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Wichita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3" y="1755059"/>
            <a:ext cx="3771776" cy="136486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Facebook Group for Spanish-speaking families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Takes resources and staff</a:t>
            </a:r>
          </a:p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Cr</a:t>
            </a:r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eates engaging, welcoming, and active space for information</a:t>
            </a:r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 </a:t>
            </a:r>
            <a:endParaRPr lang="en-US" sz="1600" dirty="0">
              <a:latin typeface="Corporative Slab" panose="00000500000000000000" pitchFamily="50" charset="0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89276-A35B-B318-F7A6-4D650875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2"/>
          <a:stretch/>
        </p:blipFill>
        <p:spPr>
          <a:xfrm>
            <a:off x="4895850" y="443198"/>
            <a:ext cx="6766160" cy="554612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C555B71-DB30-0BAA-9C66-EED663FE1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9" y="819094"/>
            <a:ext cx="6477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184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6BB3-C974-9047-AD79-29E822F2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84" y="4546713"/>
            <a:ext cx="8541875" cy="1218795"/>
          </a:xfrm>
        </p:spPr>
        <p:txBody>
          <a:bodyPr/>
          <a:lstStyle/>
          <a:p>
            <a:r>
              <a:rPr lang="en-US" dirty="0"/>
              <a:t>Helping You Share Your </a:t>
            </a:r>
            <a:br>
              <a:rPr lang="en-US" dirty="0"/>
            </a:br>
            <a:r>
              <a:rPr lang="en-US" dirty="0"/>
              <a:t>ARP Stories Online</a:t>
            </a:r>
            <a:endParaRPr lang="en-US" b="0" dirty="0">
              <a:latin typeface="Visby C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2989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>
                <a:solidFill>
                  <a:srgbClr val="4766FF"/>
                </a:solidFill>
              </a:rPr>
              <a:t>Content Built for You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2" y="1755059"/>
            <a:ext cx="5446028" cy="482830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Hatcher is working with the Council on </a:t>
            </a:r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  <a:latin typeface="Corporative Slab" panose="00000500000000000000" pitchFamily="50" charset="0"/>
                <a:cs typeface="Calibri Light"/>
              </a:rPr>
              <a:t>three toolkits</a:t>
            </a:r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 that will be shared throughout th</a:t>
            </a:r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e next 12 months, starting with content around back to school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Repurposing press release content into something visually exciting and engaging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Focus on uplifting and filling capacity gaps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Quarterly paid campaigns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Focused on building awareness and owning the online narrative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Highlighting the work of the Council and members around ARP-spending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Short, direct, and customizable toolkits</a:t>
            </a:r>
          </a:p>
          <a:p>
            <a:pPr lvl="1"/>
            <a:r>
              <a:rPr lang="en-US" sz="1200" dirty="0">
                <a:latin typeface="Corporative Slab" panose="00000500000000000000" pitchFamily="50" charset="0"/>
                <a:cs typeface="Calibri Light"/>
              </a:rPr>
              <a:t>Canva templates, sized for platforms</a:t>
            </a:r>
          </a:p>
          <a:p>
            <a:pPr lvl="1"/>
            <a:r>
              <a:rPr lang="en-US" sz="1200" dirty="0">
                <a:latin typeface="Corporative Slab" panose="00000500000000000000" pitchFamily="50" charset="0"/>
                <a:cs typeface="Calibri Light"/>
              </a:rPr>
              <a:t>Content examples for Facebook and Twitter that can be used on other platforms as well</a:t>
            </a:r>
          </a:p>
          <a:p>
            <a:pPr lvl="1"/>
            <a:r>
              <a:rPr lang="en-US" sz="1200" dirty="0">
                <a:latin typeface="Corporative Slab" panose="00000500000000000000" pitchFamily="50" charset="0"/>
                <a:cs typeface="Calibri Light"/>
              </a:rPr>
              <a:t>Space for district logos, brandmarks, and editable text to make it work for you</a:t>
            </a:r>
          </a:p>
          <a:p>
            <a:pPr lvl="1"/>
            <a:r>
              <a:rPr lang="en-US" sz="1200" dirty="0">
                <a:latin typeface="Corporative Slab" panose="00000500000000000000" pitchFamily="50" charset="0"/>
                <a:cs typeface="Calibri Light"/>
              </a:rPr>
              <a:t>Examples of successful content and stories to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89276-A35B-B318-F7A6-4D650875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2" t="-105" r="-343" b="-4687"/>
          <a:stretch/>
        </p:blipFill>
        <p:spPr>
          <a:xfrm>
            <a:off x="7234439" y="443180"/>
            <a:ext cx="3398568" cy="3463558"/>
          </a:xfrm>
          <a:prstGeom prst="rect">
            <a:avLst/>
          </a:prstGeom>
        </p:spPr>
      </p:pic>
      <p:pic>
        <p:nvPicPr>
          <p:cNvPr id="2050" name="Picture 2" descr="Facebook logo and symbol, meaning, history, PNG">
            <a:extLst>
              <a:ext uri="{FF2B5EF4-FFF2-40B4-BE49-F238E27FC236}">
                <a16:creationId xmlns:a16="http://schemas.microsoft.com/office/drawing/2014/main" id="{5D9D5145-525A-428E-160D-45FFD686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17" y="3906738"/>
            <a:ext cx="4012931" cy="250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witter Logo Vector Art, Icons, and Graphics for Free Download">
            <a:extLst>
              <a:ext uri="{FF2B5EF4-FFF2-40B4-BE49-F238E27FC236}">
                <a16:creationId xmlns:a16="http://schemas.microsoft.com/office/drawing/2014/main" id="{F5E75733-1925-F418-ACEC-14048FEF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515" y="3760604"/>
            <a:ext cx="28003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340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6BB3-C974-9047-AD79-29E822F2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84" y="4546713"/>
            <a:ext cx="8541875" cy="609398"/>
          </a:xfrm>
        </p:spPr>
        <p:txBody>
          <a:bodyPr/>
          <a:lstStyle/>
          <a:p>
            <a:r>
              <a:rPr lang="en-US" dirty="0"/>
              <a:t>Q&amp;A</a:t>
            </a:r>
            <a:endParaRPr lang="en-US" b="0" dirty="0">
              <a:latin typeface="Visby C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5928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1BCD-BE8F-7D48-8EC0-8B074034C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220" y="2781266"/>
            <a:ext cx="10699799" cy="2123658"/>
          </a:xfrm>
        </p:spPr>
        <p:txBody>
          <a:bodyPr wrap="square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latin typeface="Visby CF Extra Bold" pitchFamily="2" charset="77"/>
              </a:rPr>
              <a:t>Thank You!</a:t>
            </a:r>
            <a:br>
              <a:rPr lang="en-US" sz="4000" dirty="0">
                <a:latin typeface="Visby CF Extra Bold" pitchFamily="2" charset="77"/>
              </a:rPr>
            </a:br>
            <a:br>
              <a:rPr lang="en-US" sz="4000" dirty="0">
                <a:latin typeface="Visby CF Extra Bold" pitchFamily="2" charset="77"/>
              </a:rPr>
            </a:br>
            <a:r>
              <a:rPr lang="en-US" sz="2400" dirty="0">
                <a:latin typeface="Visby CF Extra Bold" pitchFamily="2" charset="77"/>
              </a:rPr>
              <a:t>Sami Ghani</a:t>
            </a:r>
            <a:br>
              <a:rPr lang="en-US" sz="2400" dirty="0">
                <a:latin typeface="Visby CF Extra Bold" pitchFamily="2" charset="77"/>
              </a:rPr>
            </a:br>
            <a:r>
              <a:rPr lang="en-US" sz="2400" dirty="0">
                <a:latin typeface="Visby CF Extra Bold" pitchFamily="2" charset="77"/>
              </a:rPr>
              <a:t>sghani@thehatchergroup.com</a:t>
            </a:r>
            <a:endParaRPr lang="en-US" sz="4000" dirty="0">
              <a:latin typeface="Visby CF Medium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4C9BA-3C10-C842-937A-9A463A1475E2}"/>
              </a:ext>
            </a:extLst>
          </p:cNvPr>
          <p:cNvSpPr txBox="1"/>
          <p:nvPr/>
        </p:nvSpPr>
        <p:spPr>
          <a:xfrm>
            <a:off x="1333850" y="11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6EE157-9B05-034A-8175-5FF8603AF57F}"/>
              </a:ext>
            </a:extLst>
          </p:cNvPr>
          <p:cNvSpPr/>
          <p:nvPr/>
        </p:nvSpPr>
        <p:spPr>
          <a:xfrm>
            <a:off x="202324" y="4957572"/>
            <a:ext cx="687897" cy="687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4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6BB3-C974-9047-AD79-29E822F2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84" y="4546713"/>
            <a:ext cx="8541875" cy="609398"/>
          </a:xfrm>
        </p:spPr>
        <p:txBody>
          <a:bodyPr/>
          <a:lstStyle/>
          <a:p>
            <a:r>
              <a:rPr lang="en-US" dirty="0"/>
              <a:t>Introduction</a:t>
            </a:r>
            <a:endParaRPr lang="en-US" b="0" dirty="0">
              <a:latin typeface="Visby C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26106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Introductions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3" y="1755059"/>
            <a:ext cx="3636278" cy="33839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Sami Ghani, Senior Director, Digital, The Hatcher Group</a:t>
            </a:r>
          </a:p>
          <a:p>
            <a:r>
              <a:rPr lang="en-US" sz="1800" dirty="0">
                <a:latin typeface="Corporative Slab" panose="00000500000000000000" pitchFamily="50" charset="0"/>
                <a:cs typeface="Calibri Light"/>
              </a:rPr>
              <a:t>From Milwaukee, based in Chicago</a:t>
            </a:r>
          </a:p>
          <a:p>
            <a:r>
              <a:rPr lang="en-US" sz="1800" dirty="0">
                <a:latin typeface="Corporative Slab" panose="00000500000000000000" pitchFamily="50" charset="0"/>
                <a:cs typeface="Calibri Light"/>
              </a:rPr>
              <a:t>Lifelong public-school student</a:t>
            </a:r>
          </a:p>
          <a:p>
            <a:r>
              <a:rPr lang="en-US" sz="1800" dirty="0">
                <a:latin typeface="Corporative Slab" panose="00000500000000000000" pitchFamily="50" charset="0"/>
                <a:cs typeface="Calibri Light"/>
              </a:rPr>
              <a:t>Attended University of Wisconsin Madison</a:t>
            </a:r>
          </a:p>
          <a:p>
            <a:r>
              <a:rPr lang="en-US" sz="1800" dirty="0">
                <a:latin typeface="Corporative Slab" panose="00000500000000000000" pitchFamily="50" charset="0"/>
                <a:cs typeface="Calibri Light"/>
              </a:rPr>
              <a:t>Passionate about storytelling through social media, email, and digital communications</a:t>
            </a:r>
          </a:p>
          <a:p>
            <a:r>
              <a:rPr lang="en-US" sz="1800" dirty="0">
                <a:latin typeface="Corporative Slab" panose="00000500000000000000" pitchFamily="50" charset="0"/>
                <a:cs typeface="Calibri Light"/>
              </a:rPr>
              <a:t>Amateur bread baker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pic>
        <p:nvPicPr>
          <p:cNvPr id="1048" name="Picture 24" descr="lazy image">
            <a:extLst>
              <a:ext uri="{FF2B5EF4-FFF2-40B4-BE49-F238E27FC236}">
                <a16:creationId xmlns:a16="http://schemas.microsoft.com/office/drawing/2014/main" id="{F5BD7797-915B-601F-D0C2-886CCB60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0"/>
            <a:ext cx="659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57464A3-6DFA-CB96-D2B6-CCB38744995A}"/>
              </a:ext>
            </a:extLst>
          </p:cNvPr>
          <p:cNvSpPr/>
          <p:nvPr/>
        </p:nvSpPr>
        <p:spPr>
          <a:xfrm>
            <a:off x="4886325" y="1"/>
            <a:ext cx="185394" cy="685800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50" name="Picture 26">
            <a:extLst>
              <a:ext uri="{FF2B5EF4-FFF2-40B4-BE49-F238E27FC236}">
                <a16:creationId xmlns:a16="http://schemas.microsoft.com/office/drawing/2014/main" id="{ACE6F79F-34F6-B9F2-F27D-DA05E59F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2312" y="5715000"/>
            <a:ext cx="1053793" cy="10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4B1C7EBC-B721-3CCD-BC1E-FCFB19AB6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20" y="5715000"/>
            <a:ext cx="1559829" cy="10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246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6BB3-C974-9047-AD79-29E822F2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84" y="4546713"/>
            <a:ext cx="8541875" cy="1218795"/>
          </a:xfrm>
        </p:spPr>
        <p:txBody>
          <a:bodyPr/>
          <a:lstStyle/>
          <a:p>
            <a:r>
              <a:rPr lang="en-US" dirty="0"/>
              <a:t>The Past, Present, and Future </a:t>
            </a:r>
            <a:br>
              <a:rPr lang="en-US" dirty="0"/>
            </a:br>
            <a:r>
              <a:rPr lang="en-US" dirty="0"/>
              <a:t>of Social Media</a:t>
            </a:r>
            <a:endParaRPr lang="en-US" b="0" dirty="0">
              <a:latin typeface="Visby C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50504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Technology Has Come a Long Way…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pic>
        <p:nvPicPr>
          <p:cNvPr id="2" name="CGCS">
            <a:hlinkClick r:id="" action="ppaction://media"/>
            <a:extLst>
              <a:ext uri="{FF2B5EF4-FFF2-40B4-BE49-F238E27FC236}">
                <a16:creationId xmlns:a16="http://schemas.microsoft.com/office/drawing/2014/main" id="{21283598-8C4D-E851-6319-4DC0E2D826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6140" y="1652648"/>
            <a:ext cx="8199719" cy="461234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7CB575-D714-8654-1A4B-CC692874489C}"/>
              </a:ext>
            </a:extLst>
          </p:cNvPr>
          <p:cNvSpPr txBox="1">
            <a:spLocks/>
          </p:cNvSpPr>
          <p:nvPr/>
        </p:nvSpPr>
        <p:spPr>
          <a:xfrm>
            <a:off x="8609162" y="1500042"/>
            <a:ext cx="1586697" cy="1526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/>
              <a:t>The Today Show, 1994</a:t>
            </a:r>
          </a:p>
        </p:txBody>
      </p:sp>
    </p:spTree>
    <p:extLst>
      <p:ext uri="{BB962C8B-B14F-4D97-AF65-F5344CB8AC3E}">
        <p14:creationId xmlns:p14="http://schemas.microsoft.com/office/powerpoint/2010/main" val="15601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Technology Has Come a Long Way…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2" y="1755059"/>
            <a:ext cx="4798327" cy="390446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Faceboo</a:t>
            </a:r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k debuted in 2005 as “The Facebook,” while Twitter debuted in 2006</a:t>
            </a:r>
            <a:endParaRPr lang="en-US" sz="1600" dirty="0">
              <a:solidFill>
                <a:schemeClr val="tx1"/>
              </a:solidFill>
              <a:latin typeface="Corporative Slab" panose="00000500000000000000" pitchFamily="50" charset="0"/>
              <a:cs typeface="Calibri Light"/>
            </a:endParaRP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In their first year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The Facebook had 6 million users (2.936 billion today)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140 people signed up for Twitter in the first half of 2006 (229 million today)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Things have changed a lot since 2006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Telstra Hiptop 2 named as the future of smartphones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Schools ran trial programs with the IBM ThinkPad Notebook to see if students enjoyed having technology in the classroom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People thought watching a movie on their iPod Nano was the peak of media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pic>
        <p:nvPicPr>
          <p:cNvPr id="8" name="Picture 2" descr="Facebook — Wikipédia">
            <a:extLst>
              <a:ext uri="{FF2B5EF4-FFF2-40B4-BE49-F238E27FC236}">
                <a16:creationId xmlns:a16="http://schemas.microsoft.com/office/drawing/2014/main" id="{22E92764-9275-F68D-8906-C5662B40E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32" y="1481385"/>
            <a:ext cx="3790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3EB999A-0543-B50A-6717-077460C0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4951" y="2603391"/>
            <a:ext cx="3966711" cy="120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elstra hiptop 2 review">
            <a:extLst>
              <a:ext uri="{FF2B5EF4-FFF2-40B4-BE49-F238E27FC236}">
                <a16:creationId xmlns:a16="http://schemas.microsoft.com/office/drawing/2014/main" id="{7B101240-FAAC-5B4E-801A-90B35A24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357" y="3916593"/>
            <a:ext cx="2266950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The IBM ThinkPad: 15 years old today • The Register">
            <a:extLst>
              <a:ext uri="{FF2B5EF4-FFF2-40B4-BE49-F238E27FC236}">
                <a16:creationId xmlns:a16="http://schemas.microsoft.com/office/drawing/2014/main" id="{32643E2D-3F7D-B215-F084-BE466C1DE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63" y="4143375"/>
            <a:ext cx="2466112" cy="224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Apple iPod Nano (2nd generation) review: Apple iPod Nano (2nd generation) -  CNET">
            <a:extLst>
              <a:ext uri="{FF2B5EF4-FFF2-40B4-BE49-F238E27FC236}">
                <a16:creationId xmlns:a16="http://schemas.microsoft.com/office/drawing/2014/main" id="{AA583886-F57C-880C-236E-FF4D977E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996" y="5266888"/>
            <a:ext cx="1858844" cy="139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D15AC30D-392D-2441-E176-D2630C6E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812" y="557455"/>
            <a:ext cx="1113087" cy="9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0C0E5B11-1417-5083-5AB0-A4E8DEF1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98" y="5392402"/>
            <a:ext cx="127635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36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Social Media in 2022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2" y="1755059"/>
            <a:ext cx="4798327" cy="316278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Nearly all organizations reported an active presence on three </a:t>
            </a:r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platforms: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Instagram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Twitter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Facebook</a:t>
            </a:r>
          </a:p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YouTube and LinkedIn were used by 75% of organizations</a:t>
            </a:r>
          </a:p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23% of all organizations reported being on TikTok</a:t>
            </a:r>
          </a:p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No other social media platform reached </a:t>
            </a:r>
            <a:b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</a:br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10% participation</a:t>
            </a:r>
            <a:endParaRPr lang="en-US" sz="1600" dirty="0">
              <a:latin typeface="Corporative Slab" panose="00000500000000000000" pitchFamily="50" charset="0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5F58B-B5F7-899A-900A-359AA8778CA4}"/>
              </a:ext>
            </a:extLst>
          </p:cNvPr>
          <p:cNvSpPr txBox="1">
            <a:spLocks/>
          </p:cNvSpPr>
          <p:nvPr/>
        </p:nvSpPr>
        <p:spPr>
          <a:xfrm>
            <a:off x="6305550" y="6691480"/>
            <a:ext cx="4798327" cy="1526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/>
              <a:t>Rohit Farmer, </a:t>
            </a:r>
            <a:r>
              <a:rPr lang="en-US" sz="1100" i="1" dirty="0" err="1"/>
              <a:t>Unsplash</a:t>
            </a:r>
            <a:endParaRPr lang="en-US" sz="1100" i="1" dirty="0"/>
          </a:p>
        </p:txBody>
      </p:sp>
      <p:pic>
        <p:nvPicPr>
          <p:cNvPr id="1026" name="Picture 2" descr="boy in white and red crew neck t-shirt sitting on chair">
            <a:extLst>
              <a:ext uri="{FF2B5EF4-FFF2-40B4-BE49-F238E27FC236}">
                <a16:creationId xmlns:a16="http://schemas.microsoft.com/office/drawing/2014/main" id="{CDEEDEC2-6978-88F5-D466-285F4449A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t="1" r="32708" b="3095"/>
          <a:stretch/>
        </p:blipFill>
        <p:spPr bwMode="auto">
          <a:xfrm>
            <a:off x="6305550" y="0"/>
            <a:ext cx="5372100" cy="66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96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18F5E20-EC91-47D7-A5F9-231ACF80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2" y="868681"/>
            <a:ext cx="9584290" cy="443198"/>
          </a:xfrm>
        </p:spPr>
        <p:txBody>
          <a:bodyPr/>
          <a:lstStyle/>
          <a:p>
            <a:r>
              <a:rPr lang="en-US" dirty="0"/>
              <a:t>Facebook in 2022</a:t>
            </a:r>
            <a:endParaRPr lang="en-US" dirty="0">
              <a:solidFill>
                <a:srgbClr val="4766FF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8D04A91-3B32-40F3-A14D-4C41C73078DF}"/>
              </a:ext>
            </a:extLst>
          </p:cNvPr>
          <p:cNvSpPr txBox="1">
            <a:spLocks/>
          </p:cNvSpPr>
          <p:nvPr/>
        </p:nvSpPr>
        <p:spPr>
          <a:xfrm>
            <a:off x="897622" y="1755059"/>
            <a:ext cx="4798327" cy="39286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Facebook’s algorithm punishes pages for posting too frequently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Most organizations posted once daily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orporative Slab" panose="00000500000000000000" pitchFamily="50" charset="0"/>
                <a:cs typeface="Calibri Light"/>
              </a:rPr>
              <a:t>Posting more than twice daily may hurt reach, hurting engagement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Death of organic engagement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Each organic Facebook post only reached 4% of a page’s fans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Media engagement rate is just 0.06%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Engagement score measures the number of users who interacted with a post as a percentage of page fans when the content was posted</a:t>
            </a:r>
          </a:p>
          <a:p>
            <a:pPr lvl="1"/>
            <a:r>
              <a:rPr lang="en-US" sz="1400" dirty="0">
                <a:latin typeface="Corporative Slab" panose="00000500000000000000" pitchFamily="50" charset="0"/>
                <a:cs typeface="Calibri Light"/>
              </a:rPr>
              <a:t>Facebook Groups may be the exception</a:t>
            </a:r>
          </a:p>
          <a:p>
            <a:r>
              <a:rPr lang="en-US" sz="1600" dirty="0">
                <a:latin typeface="Corporative Slab" panose="00000500000000000000" pitchFamily="50" charset="0"/>
                <a:cs typeface="Calibri Light"/>
              </a:rPr>
              <a:t>The role of paid content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15065-6D07-4536-8929-02B655C01732}"/>
              </a:ext>
            </a:extLst>
          </p:cNvPr>
          <p:cNvSpPr/>
          <p:nvPr/>
        </p:nvSpPr>
        <p:spPr>
          <a:xfrm>
            <a:off x="897621" y="1435665"/>
            <a:ext cx="685800" cy="45720"/>
          </a:xfrm>
          <a:prstGeom prst="rect">
            <a:avLst/>
          </a:prstGeom>
          <a:solidFill>
            <a:srgbClr val="FFA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EBB17-9A3F-43D9-8869-1AC3A611E62D}"/>
              </a:ext>
            </a:extLst>
          </p:cNvPr>
          <p:cNvSpPr txBox="1"/>
          <p:nvPr/>
        </p:nvSpPr>
        <p:spPr>
          <a:xfrm rot="16200000">
            <a:off x="10601747" y="4231710"/>
            <a:ext cx="26470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kern="1000" dirty="0">
                <a:solidFill>
                  <a:srgbClr val="031B84"/>
                </a:solidFill>
                <a:latin typeface="Visby CF Medium" pitchFamily="2" charset="77"/>
                <a:cs typeface="Arial" panose="020B0604020202020204" pitchFamily="34" charset="0"/>
              </a:rPr>
              <a:t>The State of Social Media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5F58B-B5F7-899A-900A-359AA8778CA4}"/>
              </a:ext>
            </a:extLst>
          </p:cNvPr>
          <p:cNvSpPr txBox="1">
            <a:spLocks/>
          </p:cNvSpPr>
          <p:nvPr/>
        </p:nvSpPr>
        <p:spPr>
          <a:xfrm>
            <a:off x="6305550" y="6691480"/>
            <a:ext cx="4798327" cy="1526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SzPct val="50000"/>
              <a:buFont typeface="Courier New" panose="02070309020205020404" pitchFamily="49" charset="0"/>
              <a:buChar char="o"/>
              <a:defRPr sz="22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766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66FF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orporative Sla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/>
              <a:t>Alexander </a:t>
            </a:r>
            <a:r>
              <a:rPr lang="en-US" sz="1100" i="1" dirty="0" err="1"/>
              <a:t>Shatov</a:t>
            </a:r>
            <a:r>
              <a:rPr lang="en-US" sz="1100" i="1" dirty="0"/>
              <a:t>, </a:t>
            </a:r>
            <a:r>
              <a:rPr lang="en-US" sz="1100" i="1" dirty="0" err="1"/>
              <a:t>Unsplash</a:t>
            </a:r>
            <a:endParaRPr lang="en-US" sz="11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EDEC2-6978-88F5-D466-285F4449A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1" t="7266" r="327" b="9911"/>
          <a:stretch/>
        </p:blipFill>
        <p:spPr bwMode="auto">
          <a:xfrm>
            <a:off x="6305550" y="0"/>
            <a:ext cx="5372100" cy="66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99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16331</TotalTime>
  <Words>950</Words>
  <Application>Microsoft Office PowerPoint</Application>
  <PresentationFormat>Widescreen</PresentationFormat>
  <Paragraphs>172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Corporative Slab</vt:lpstr>
      <vt:lpstr>Courier New</vt:lpstr>
      <vt:lpstr>Visby CF</vt:lpstr>
      <vt:lpstr>Visby CF Extra Bold</vt:lpstr>
      <vt:lpstr>Visby CF Heavy</vt:lpstr>
      <vt:lpstr>Visby CF Medium</vt:lpstr>
      <vt:lpstr>Office Theme</vt:lpstr>
      <vt:lpstr>The State of Social Media</vt:lpstr>
      <vt:lpstr>Agenda</vt:lpstr>
      <vt:lpstr>Introduction</vt:lpstr>
      <vt:lpstr>Introductions</vt:lpstr>
      <vt:lpstr>The Past, Present, and Future  of Social Media</vt:lpstr>
      <vt:lpstr>Technology Has Come a Long Way…</vt:lpstr>
      <vt:lpstr>Technology Has Come a Long Way…</vt:lpstr>
      <vt:lpstr>Social Media in 2022</vt:lpstr>
      <vt:lpstr>Facebook in 2022</vt:lpstr>
      <vt:lpstr>Instagram in 2022</vt:lpstr>
      <vt:lpstr>Twitter in 2022</vt:lpstr>
      <vt:lpstr>TikTok in 2022</vt:lpstr>
      <vt:lpstr>Email in 2022</vt:lpstr>
      <vt:lpstr>Offline Communications</vt:lpstr>
      <vt:lpstr>Overcoming 2022 Noise</vt:lpstr>
      <vt:lpstr>District Examples</vt:lpstr>
      <vt:lpstr>A Decade of Growth</vt:lpstr>
      <vt:lpstr>Houston</vt:lpstr>
      <vt:lpstr>Los Angeles</vt:lpstr>
      <vt:lpstr>Wichita</vt:lpstr>
      <vt:lpstr>Helping You Share Your  ARP Stories Online</vt:lpstr>
      <vt:lpstr>Content Built for You</vt:lpstr>
      <vt:lpstr>Q&amp;A</vt:lpstr>
      <vt:lpstr>Thank You!  Sami Ghani sghani@thehatchergroup.com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Anne Arundel County</dc:title>
  <dc:creator>Heather Norris</dc:creator>
  <cp:lastModifiedBy>Sami Ghani</cp:lastModifiedBy>
  <cp:revision>342</cp:revision>
  <dcterms:created xsi:type="dcterms:W3CDTF">2020-10-29T16:11:36Z</dcterms:created>
  <dcterms:modified xsi:type="dcterms:W3CDTF">2022-07-27T14:07:28Z</dcterms:modified>
</cp:coreProperties>
</file>